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3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930">
          <p15:clr>
            <a:srgbClr val="A4A3A4"/>
          </p15:clr>
        </p15:guide>
        <p15:guide id="3" orient="horz" pos="882">
          <p15:clr>
            <a:srgbClr val="A4A3A4"/>
          </p15:clr>
        </p15:guide>
        <p15:guide id="4" pos="2880">
          <p15:clr>
            <a:srgbClr val="A4A3A4"/>
          </p15:clr>
        </p15:guide>
        <p15:guide id="5" pos="2744">
          <p15:clr>
            <a:srgbClr val="A4A3A4"/>
          </p15:clr>
        </p15:guide>
        <p15:guide id="6" pos="133">
          <p15:clr>
            <a:srgbClr val="A4A3A4"/>
          </p15:clr>
        </p15:guide>
        <p15:guide id="7" pos="2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908" y="66"/>
      </p:cViewPr>
      <p:guideLst>
        <p:guide orient="horz" pos="2160"/>
        <p:guide orient="horz" pos="2930"/>
        <p:guide orient="horz" pos="882"/>
        <p:guide pos="2880"/>
        <p:guide pos="2744"/>
        <p:guide pos="133"/>
        <p:guide pos="25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1188-6A98-44B3-9171-57F982D91B5A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BA98-38F1-4228-B476-61E4E1EC0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53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1188-6A98-44B3-9171-57F982D91B5A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BA98-38F1-4228-B476-61E4E1EC0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40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1188-6A98-44B3-9171-57F982D91B5A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BA98-38F1-4228-B476-61E4E1EC0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3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1188-6A98-44B3-9171-57F982D91B5A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BA98-38F1-4228-B476-61E4E1EC0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65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1188-6A98-44B3-9171-57F982D91B5A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BA98-38F1-4228-B476-61E4E1EC0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56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1188-6A98-44B3-9171-57F982D91B5A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BA98-38F1-4228-B476-61E4E1EC0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00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1188-6A98-44B3-9171-57F982D91B5A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BA98-38F1-4228-B476-61E4E1EC0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79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1188-6A98-44B3-9171-57F982D91B5A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BA98-38F1-4228-B476-61E4E1EC0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51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1188-6A98-44B3-9171-57F982D91B5A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BA98-38F1-4228-B476-61E4E1EC0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04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1188-6A98-44B3-9171-57F982D91B5A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BA98-38F1-4228-B476-61E4E1EC0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38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1188-6A98-44B3-9171-57F982D91B5A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BA98-38F1-4228-B476-61E4E1EC0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77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21188-6A98-44B3-9171-57F982D91B5A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7BA98-38F1-4228-B476-61E4E1EC0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76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anthony.wilson@pirbright.ac.uk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barry.atkinson@pirbright.ac.uk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19" y="6416852"/>
            <a:ext cx="9144000" cy="683443"/>
          </a:xfrm>
          <a:prstGeom prst="rect">
            <a:avLst/>
          </a:prstGeom>
        </p:spPr>
      </p:pic>
      <p:pic>
        <p:nvPicPr>
          <p:cNvPr id="3" name="Picture 2" descr="HEXAGON FRONT IMAGE2A.ps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44818" cy="1814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4" r="6432"/>
          <a:stretch/>
        </p:blipFill>
        <p:spPr>
          <a:xfrm>
            <a:off x="1" y="751200"/>
            <a:ext cx="1488134" cy="1208003"/>
          </a:xfrm>
          <a:prstGeom prst="hexagon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26" y="86871"/>
            <a:ext cx="1194704" cy="680160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7199872" y="767031"/>
            <a:ext cx="1847412" cy="4640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00" dirty="0" smtClean="0">
                <a:solidFill>
                  <a:srgbClr val="8037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Preventing and controlling</a:t>
            </a:r>
          </a:p>
          <a:p>
            <a:pPr marL="0" indent="0" algn="ctr">
              <a:buNone/>
            </a:pPr>
            <a:r>
              <a:rPr lang="en-GB" sz="1100" dirty="0" smtClean="0">
                <a:solidFill>
                  <a:srgbClr val="8037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diseases</a:t>
            </a:r>
            <a:endParaRPr lang="en-GB" sz="1100" dirty="0">
              <a:solidFill>
                <a:srgbClr val="8037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HEXAGON FRONT IMAGE1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0" y="615599"/>
            <a:ext cx="1665504" cy="15400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1272" y="445880"/>
            <a:ext cx="530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Southern England Virology Network</a:t>
            </a:r>
          </a:p>
          <a:p>
            <a:pPr algn="ctr"/>
            <a:r>
              <a:rPr lang="en-GB" sz="2000" b="1" dirty="0" smtClean="0"/>
              <a:t>Wednesday 19</a:t>
            </a:r>
            <a:r>
              <a:rPr lang="en-GB" sz="2000" b="1" baseline="30000" dirty="0" smtClean="0"/>
              <a:t>th</a:t>
            </a:r>
            <a:r>
              <a:rPr lang="en-GB" sz="2000" b="1" dirty="0" smtClean="0"/>
              <a:t> September 2018 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75434" y="1716894"/>
            <a:ext cx="750346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12:00 </a:t>
            </a:r>
            <a:r>
              <a:rPr lang="en-GB" sz="1600" dirty="0" smtClean="0"/>
              <a:t>	Buffet lunch (external visitors) and networking</a:t>
            </a:r>
          </a:p>
          <a:p>
            <a:r>
              <a:rPr lang="en-GB" sz="1600" b="1" dirty="0" smtClean="0"/>
              <a:t>13</a:t>
            </a:r>
            <a:r>
              <a:rPr lang="en-GB" sz="1600" b="1" dirty="0" smtClean="0">
                <a:sym typeface="Wingdings" panose="05000000000000000000" pitchFamily="2" charset="2"/>
              </a:rPr>
              <a:t>:00</a:t>
            </a:r>
            <a:r>
              <a:rPr lang="en-GB" sz="1600" dirty="0" smtClean="0">
                <a:sym typeface="Wingdings" panose="05000000000000000000" pitchFamily="2" charset="2"/>
              </a:rPr>
              <a:t>	</a:t>
            </a:r>
            <a:r>
              <a:rPr lang="en-GB" sz="1600" b="1" dirty="0" smtClean="0">
                <a:sym typeface="Wingdings" panose="05000000000000000000" pitchFamily="2" charset="2"/>
              </a:rPr>
              <a:t>Feeding behaviour of </a:t>
            </a:r>
            <a:r>
              <a:rPr lang="en-GB" sz="1600" b="1" i="1" dirty="0" err="1" smtClean="0">
                <a:sym typeface="Wingdings" panose="05000000000000000000" pitchFamily="2" charset="2"/>
              </a:rPr>
              <a:t>Culicoides</a:t>
            </a:r>
            <a:r>
              <a:rPr lang="en-GB" sz="1600" b="1" dirty="0" smtClean="0">
                <a:sym typeface="Wingdings" panose="05000000000000000000" pitchFamily="2" charset="2"/>
              </a:rPr>
              <a:t> biting midges in zoos in the UK – 	implications for disease transmission and control  </a:t>
            </a:r>
          </a:p>
          <a:p>
            <a:r>
              <a:rPr lang="en-GB" sz="1600" b="1" dirty="0">
                <a:sym typeface="Wingdings" panose="05000000000000000000" pitchFamily="2" charset="2"/>
              </a:rPr>
              <a:t>	</a:t>
            </a:r>
            <a:r>
              <a:rPr lang="en-GB" sz="1600" dirty="0" smtClean="0">
                <a:sym typeface="Wingdings" panose="05000000000000000000" pitchFamily="2" charset="2"/>
              </a:rPr>
              <a:t>Marion England</a:t>
            </a:r>
          </a:p>
          <a:p>
            <a:r>
              <a:rPr lang="en-GB" sz="1600" b="1" dirty="0" smtClean="0">
                <a:sym typeface="Wingdings" panose="05000000000000000000" pitchFamily="2" charset="2"/>
              </a:rPr>
              <a:t>13:30</a:t>
            </a:r>
            <a:r>
              <a:rPr lang="en-GB" sz="1600" dirty="0" smtClean="0">
                <a:sym typeface="Wingdings" panose="05000000000000000000" pitchFamily="2" charset="2"/>
              </a:rPr>
              <a:t>	</a:t>
            </a:r>
            <a:r>
              <a:rPr lang="en-GB" sz="1600" b="1" dirty="0" smtClean="0"/>
              <a:t>Functional </a:t>
            </a:r>
            <a:r>
              <a:rPr lang="en-GB" sz="1600" b="1" dirty="0"/>
              <a:t>resistance to neuraminidase inhibitors in avian </a:t>
            </a:r>
            <a:r>
              <a:rPr lang="en-GB" sz="1600" b="1" dirty="0" smtClean="0"/>
              <a:t>influenza viruses </a:t>
            </a:r>
            <a:r>
              <a:rPr lang="en-GB" sz="1600" dirty="0" smtClean="0"/>
              <a:t> 	Dagmara Bialy </a:t>
            </a:r>
          </a:p>
          <a:p>
            <a:r>
              <a:rPr lang="en-GB" sz="1600" b="1" dirty="0" smtClean="0"/>
              <a:t>14:00	Courses, collections and collaborations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b="1" dirty="0"/>
              <a:t>	</a:t>
            </a:r>
            <a:r>
              <a:rPr lang="en-GB" sz="1600" dirty="0" smtClean="0"/>
              <a:t>The National Collection of Pathogenic Viruses (NCPV)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	The European Collection of Animal Cell Cultures (ECACC)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/>
              <a:t>	</a:t>
            </a:r>
            <a:r>
              <a:rPr lang="en-GB" sz="1600" dirty="0" err="1" smtClean="0"/>
              <a:t>Gnatwork</a:t>
            </a:r>
            <a:r>
              <a:rPr lang="en-GB" sz="1600" dirty="0" smtClean="0"/>
              <a:t> - </a:t>
            </a:r>
            <a:r>
              <a:rPr lang="en-US" sz="1600" dirty="0"/>
              <a:t>building capacity for research on neglected </a:t>
            </a:r>
            <a:r>
              <a:rPr lang="en-US" sz="1600" dirty="0" smtClean="0"/>
              <a:t>vectors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	</a:t>
            </a:r>
            <a:r>
              <a:rPr lang="en-US" sz="1600" dirty="0" smtClean="0"/>
              <a:t>Novel and Dangerous Pathogen Training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	The Biomedical Research facility at the University of Surrey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    Infravec2 – no cost vector research products  </a:t>
            </a:r>
          </a:p>
          <a:p>
            <a:r>
              <a:rPr lang="en-GB" sz="1600" b="1" dirty="0" smtClean="0"/>
              <a:t>14:30	</a:t>
            </a:r>
            <a:r>
              <a:rPr lang="en-GB" sz="1600" dirty="0" smtClean="0"/>
              <a:t>Coffee </a:t>
            </a:r>
          </a:p>
          <a:p>
            <a:r>
              <a:rPr lang="en-GB" sz="1600" b="1" dirty="0" smtClean="0"/>
              <a:t>15:00	Evaluation </a:t>
            </a:r>
            <a:r>
              <a:rPr lang="en-GB" sz="1600" b="1" dirty="0"/>
              <a:t>of the </a:t>
            </a:r>
            <a:r>
              <a:rPr lang="en-GB" sz="1600" b="1" dirty="0" smtClean="0"/>
              <a:t>immunogenicity </a:t>
            </a:r>
            <a:r>
              <a:rPr lang="en-GB" sz="1600" b="1" dirty="0"/>
              <a:t>of </a:t>
            </a:r>
            <a:r>
              <a:rPr lang="en-GB" sz="1600" b="1" dirty="0" err="1"/>
              <a:t>Nipah</a:t>
            </a:r>
            <a:r>
              <a:rPr lang="en-GB" sz="1600" b="1" dirty="0"/>
              <a:t> virus vaccine </a:t>
            </a:r>
            <a:r>
              <a:rPr lang="en-GB" sz="1600" b="1" dirty="0" smtClean="0"/>
              <a:t>candidates </a:t>
            </a:r>
            <a:r>
              <a:rPr lang="en-GB" sz="1600" b="1" dirty="0"/>
              <a:t>in </a:t>
            </a:r>
            <a:r>
              <a:rPr lang="en-GB" sz="1600" b="1" dirty="0" smtClean="0"/>
              <a:t>pigs</a:t>
            </a:r>
            <a:r>
              <a:rPr lang="en-GB" sz="1600" dirty="0" smtClean="0"/>
              <a:t>  </a:t>
            </a:r>
          </a:p>
          <a:p>
            <a:r>
              <a:rPr lang="en-GB" sz="1600" dirty="0"/>
              <a:t>	</a:t>
            </a:r>
            <a:r>
              <a:rPr lang="en-GB" sz="1600" dirty="0" smtClean="0"/>
              <a:t>Becca McLean</a:t>
            </a:r>
          </a:p>
          <a:p>
            <a:r>
              <a:rPr lang="en-GB" sz="1600" b="1" dirty="0" smtClean="0"/>
              <a:t>15:30	</a:t>
            </a:r>
            <a:r>
              <a:rPr lang="en-GB" sz="1600" b="1" dirty="0"/>
              <a:t>WRLFMD: 60 years of global foot-and-mouth disease surveillance</a:t>
            </a:r>
            <a:r>
              <a:rPr lang="en-GB" sz="1600" b="1" dirty="0" smtClean="0"/>
              <a:t>  	</a:t>
            </a:r>
            <a:r>
              <a:rPr lang="en-GB" sz="1600" dirty="0" smtClean="0"/>
              <a:t>Kasia Bankowska</a:t>
            </a:r>
          </a:p>
          <a:p>
            <a:r>
              <a:rPr lang="en-GB" sz="1600" b="1" dirty="0" smtClean="0"/>
              <a:t>16:00	</a:t>
            </a:r>
            <a:r>
              <a:rPr lang="en-GB" sz="1600" dirty="0" smtClean="0"/>
              <a:t>Close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094815" y="1215642"/>
            <a:ext cx="5233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Ash </a:t>
            </a:r>
            <a:r>
              <a:rPr lang="en-GB" sz="1200" dirty="0" smtClean="0"/>
              <a:t>CCL - </a:t>
            </a:r>
            <a:r>
              <a:rPr lang="en-GB" sz="1200" dirty="0"/>
              <a:t>f</a:t>
            </a:r>
            <a:r>
              <a:rPr lang="en-GB" sz="1200" dirty="0" smtClean="0"/>
              <a:t>or more information please contact </a:t>
            </a:r>
            <a:r>
              <a:rPr lang="en-GB" sz="1200" dirty="0" smtClean="0">
                <a:hlinkClick r:id="rId7"/>
              </a:rPr>
              <a:t>barry.atkinson@pirbright.ac.uk</a:t>
            </a:r>
            <a:r>
              <a:rPr lang="en-GB" sz="1200" dirty="0" smtClean="0"/>
              <a:t> or </a:t>
            </a:r>
            <a:r>
              <a:rPr lang="en-GB" sz="1200" dirty="0" smtClean="0">
                <a:hlinkClick r:id="rId8"/>
              </a:rPr>
              <a:t>anthony.wilson@pirbright.ac.uk</a:t>
            </a:r>
            <a:r>
              <a:rPr lang="en-GB" sz="1200" dirty="0" smtClean="0"/>
              <a:t>  </a:t>
            </a: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1234322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3316</TotalTime>
  <Words>25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PowerPoint Presentation</vt:lpstr>
    </vt:vector>
  </TitlesOfParts>
  <Company>AH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the  Pirbright Institute</dc:title>
  <dc:creator>Mick Gill</dc:creator>
  <cp:lastModifiedBy>Barry Atkinson</cp:lastModifiedBy>
  <cp:revision>38</cp:revision>
  <dcterms:created xsi:type="dcterms:W3CDTF">2012-11-30T07:43:17Z</dcterms:created>
  <dcterms:modified xsi:type="dcterms:W3CDTF">2018-08-23T09:02:10Z</dcterms:modified>
</cp:coreProperties>
</file>